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4669CB-EF99-400A-BDF0-D5E8E452FB19}" type="datetimeFigureOut">
              <a:rPr lang="ar-IQ" smtClean="0"/>
              <a:t>22/06/1439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ABEAAB-9DEA-488B-98EB-7C4630BC9C54}" type="slidenum">
              <a:rPr lang="ar-IQ" smtClean="0"/>
              <a:t>‹#›</a:t>
            </a:fld>
            <a:endParaRPr lang="ar-IQ"/>
          </a:p>
        </p:txBody>
      </p:sp>
    </p:spTree>
    <p:extLst>
      <p:ext uri="{BB962C8B-B14F-4D97-AF65-F5344CB8AC3E}">
        <p14:creationId xmlns:p14="http://schemas.microsoft.com/office/powerpoint/2010/main" val="175076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4669CB-EF99-400A-BDF0-D5E8E452FB19}" type="datetimeFigureOut">
              <a:rPr lang="ar-IQ" smtClean="0"/>
              <a:t>22/06/1439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ABEAAB-9DEA-488B-98EB-7C4630BC9C54}" type="slidenum">
              <a:rPr lang="ar-IQ" smtClean="0"/>
              <a:t>‹#›</a:t>
            </a:fld>
            <a:endParaRPr lang="ar-IQ"/>
          </a:p>
        </p:txBody>
      </p:sp>
    </p:spTree>
    <p:extLst>
      <p:ext uri="{BB962C8B-B14F-4D97-AF65-F5344CB8AC3E}">
        <p14:creationId xmlns:p14="http://schemas.microsoft.com/office/powerpoint/2010/main" val="197942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4669CB-EF99-400A-BDF0-D5E8E452FB19}" type="datetimeFigureOut">
              <a:rPr lang="ar-IQ" smtClean="0"/>
              <a:t>22/06/1439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ABEAAB-9DEA-488B-98EB-7C4630BC9C54}"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43027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4669CB-EF99-400A-BDF0-D5E8E452FB19}" type="datetimeFigureOut">
              <a:rPr lang="ar-IQ" smtClean="0"/>
              <a:t>22/06/1439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ABEAAB-9DEA-488B-98EB-7C4630BC9C54}" type="slidenum">
              <a:rPr lang="ar-IQ" smtClean="0"/>
              <a:t>‹#›</a:t>
            </a:fld>
            <a:endParaRPr lang="ar-IQ"/>
          </a:p>
        </p:txBody>
      </p:sp>
    </p:spTree>
    <p:extLst>
      <p:ext uri="{BB962C8B-B14F-4D97-AF65-F5344CB8AC3E}">
        <p14:creationId xmlns:p14="http://schemas.microsoft.com/office/powerpoint/2010/main" val="229132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4669CB-EF99-400A-BDF0-D5E8E452FB19}" type="datetimeFigureOut">
              <a:rPr lang="ar-IQ" smtClean="0"/>
              <a:t>22/06/1439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ABEAAB-9DEA-488B-98EB-7C4630BC9C54}"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2211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4669CB-EF99-400A-BDF0-D5E8E452FB19}" type="datetimeFigureOut">
              <a:rPr lang="ar-IQ" smtClean="0"/>
              <a:t>22/06/1439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ABEAAB-9DEA-488B-98EB-7C4630BC9C54}" type="slidenum">
              <a:rPr lang="ar-IQ" smtClean="0"/>
              <a:t>‹#›</a:t>
            </a:fld>
            <a:endParaRPr lang="ar-IQ"/>
          </a:p>
        </p:txBody>
      </p:sp>
    </p:spTree>
    <p:extLst>
      <p:ext uri="{BB962C8B-B14F-4D97-AF65-F5344CB8AC3E}">
        <p14:creationId xmlns:p14="http://schemas.microsoft.com/office/powerpoint/2010/main" val="27852439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4669CB-EF99-400A-BDF0-D5E8E452FB19}" type="datetimeFigureOut">
              <a:rPr lang="ar-IQ" smtClean="0"/>
              <a:t>22/06/1439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ABEAAB-9DEA-488B-98EB-7C4630BC9C54}" type="slidenum">
              <a:rPr lang="ar-IQ" smtClean="0"/>
              <a:t>‹#›</a:t>
            </a:fld>
            <a:endParaRPr lang="ar-IQ"/>
          </a:p>
        </p:txBody>
      </p:sp>
    </p:spTree>
    <p:extLst>
      <p:ext uri="{BB962C8B-B14F-4D97-AF65-F5344CB8AC3E}">
        <p14:creationId xmlns:p14="http://schemas.microsoft.com/office/powerpoint/2010/main" val="1417904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4669CB-EF99-400A-BDF0-D5E8E452FB19}" type="datetimeFigureOut">
              <a:rPr lang="ar-IQ" smtClean="0"/>
              <a:t>22/06/1439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ABEAAB-9DEA-488B-98EB-7C4630BC9C54}" type="slidenum">
              <a:rPr lang="ar-IQ" smtClean="0"/>
              <a:t>‹#›</a:t>
            </a:fld>
            <a:endParaRPr lang="ar-IQ"/>
          </a:p>
        </p:txBody>
      </p:sp>
    </p:spTree>
    <p:extLst>
      <p:ext uri="{BB962C8B-B14F-4D97-AF65-F5344CB8AC3E}">
        <p14:creationId xmlns:p14="http://schemas.microsoft.com/office/powerpoint/2010/main" val="883350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4669CB-EF99-400A-BDF0-D5E8E452FB19}" type="datetimeFigureOut">
              <a:rPr lang="ar-IQ" smtClean="0"/>
              <a:t>22/06/1439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ABEAAB-9DEA-488B-98EB-7C4630BC9C54}" type="slidenum">
              <a:rPr lang="ar-IQ" smtClean="0"/>
              <a:t>‹#›</a:t>
            </a:fld>
            <a:endParaRPr lang="ar-IQ"/>
          </a:p>
        </p:txBody>
      </p:sp>
    </p:spTree>
    <p:extLst>
      <p:ext uri="{BB962C8B-B14F-4D97-AF65-F5344CB8AC3E}">
        <p14:creationId xmlns:p14="http://schemas.microsoft.com/office/powerpoint/2010/main" val="4168704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4669CB-EF99-400A-BDF0-D5E8E452FB19}" type="datetimeFigureOut">
              <a:rPr lang="ar-IQ" smtClean="0"/>
              <a:t>22/06/1439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ABEAAB-9DEA-488B-98EB-7C4630BC9C54}" type="slidenum">
              <a:rPr lang="ar-IQ" smtClean="0"/>
              <a:t>‹#›</a:t>
            </a:fld>
            <a:endParaRPr lang="ar-IQ"/>
          </a:p>
        </p:txBody>
      </p:sp>
    </p:spTree>
    <p:extLst>
      <p:ext uri="{BB962C8B-B14F-4D97-AF65-F5344CB8AC3E}">
        <p14:creationId xmlns:p14="http://schemas.microsoft.com/office/powerpoint/2010/main" val="280822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4669CB-EF99-400A-BDF0-D5E8E452FB19}" type="datetimeFigureOut">
              <a:rPr lang="ar-IQ" smtClean="0"/>
              <a:t>22/06/1439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DABEAAB-9DEA-488B-98EB-7C4630BC9C54}" type="slidenum">
              <a:rPr lang="ar-IQ" smtClean="0"/>
              <a:t>‹#›</a:t>
            </a:fld>
            <a:endParaRPr lang="ar-IQ"/>
          </a:p>
        </p:txBody>
      </p:sp>
    </p:spTree>
    <p:extLst>
      <p:ext uri="{BB962C8B-B14F-4D97-AF65-F5344CB8AC3E}">
        <p14:creationId xmlns:p14="http://schemas.microsoft.com/office/powerpoint/2010/main" val="254119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4669CB-EF99-400A-BDF0-D5E8E452FB19}" type="datetimeFigureOut">
              <a:rPr lang="ar-IQ" smtClean="0"/>
              <a:t>22/06/1439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DABEAAB-9DEA-488B-98EB-7C4630BC9C54}" type="slidenum">
              <a:rPr lang="ar-IQ" smtClean="0"/>
              <a:t>‹#›</a:t>
            </a:fld>
            <a:endParaRPr lang="ar-IQ"/>
          </a:p>
        </p:txBody>
      </p:sp>
    </p:spTree>
    <p:extLst>
      <p:ext uri="{BB962C8B-B14F-4D97-AF65-F5344CB8AC3E}">
        <p14:creationId xmlns:p14="http://schemas.microsoft.com/office/powerpoint/2010/main" val="3244428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4669CB-EF99-400A-BDF0-D5E8E452FB19}" type="datetimeFigureOut">
              <a:rPr lang="ar-IQ" smtClean="0"/>
              <a:t>22/06/1439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DABEAAB-9DEA-488B-98EB-7C4630BC9C54}" type="slidenum">
              <a:rPr lang="ar-IQ" smtClean="0"/>
              <a:t>‹#›</a:t>
            </a:fld>
            <a:endParaRPr lang="ar-IQ"/>
          </a:p>
        </p:txBody>
      </p:sp>
    </p:spTree>
    <p:extLst>
      <p:ext uri="{BB962C8B-B14F-4D97-AF65-F5344CB8AC3E}">
        <p14:creationId xmlns:p14="http://schemas.microsoft.com/office/powerpoint/2010/main" val="657089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4669CB-EF99-400A-BDF0-D5E8E452FB19}" type="datetimeFigureOut">
              <a:rPr lang="ar-IQ" smtClean="0"/>
              <a:t>22/06/1439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DABEAAB-9DEA-488B-98EB-7C4630BC9C54}" type="slidenum">
              <a:rPr lang="ar-IQ" smtClean="0"/>
              <a:t>‹#›</a:t>
            </a:fld>
            <a:endParaRPr lang="ar-IQ"/>
          </a:p>
        </p:txBody>
      </p:sp>
    </p:spTree>
    <p:extLst>
      <p:ext uri="{BB962C8B-B14F-4D97-AF65-F5344CB8AC3E}">
        <p14:creationId xmlns:p14="http://schemas.microsoft.com/office/powerpoint/2010/main" val="1543841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4669CB-EF99-400A-BDF0-D5E8E452FB19}" type="datetimeFigureOut">
              <a:rPr lang="ar-IQ" smtClean="0"/>
              <a:t>22/06/1439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DABEAAB-9DEA-488B-98EB-7C4630BC9C54}" type="slidenum">
              <a:rPr lang="ar-IQ" smtClean="0"/>
              <a:t>‹#›</a:t>
            </a:fld>
            <a:endParaRPr lang="ar-IQ"/>
          </a:p>
        </p:txBody>
      </p:sp>
    </p:spTree>
    <p:extLst>
      <p:ext uri="{BB962C8B-B14F-4D97-AF65-F5344CB8AC3E}">
        <p14:creationId xmlns:p14="http://schemas.microsoft.com/office/powerpoint/2010/main" val="549221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4669CB-EF99-400A-BDF0-D5E8E452FB19}" type="datetimeFigureOut">
              <a:rPr lang="ar-IQ" smtClean="0"/>
              <a:t>22/06/1439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DABEAAB-9DEA-488B-98EB-7C4630BC9C54}" type="slidenum">
              <a:rPr lang="ar-IQ" smtClean="0"/>
              <a:t>‹#›</a:t>
            </a:fld>
            <a:endParaRPr lang="ar-IQ"/>
          </a:p>
        </p:txBody>
      </p:sp>
    </p:spTree>
    <p:extLst>
      <p:ext uri="{BB962C8B-B14F-4D97-AF65-F5344CB8AC3E}">
        <p14:creationId xmlns:p14="http://schemas.microsoft.com/office/powerpoint/2010/main" val="256090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4669CB-EF99-400A-BDF0-D5E8E452FB19}" type="datetimeFigureOut">
              <a:rPr lang="ar-IQ" smtClean="0"/>
              <a:t>22/06/1439</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DABEAAB-9DEA-488B-98EB-7C4630BC9C54}" type="slidenum">
              <a:rPr lang="ar-IQ" smtClean="0"/>
              <a:t>‹#›</a:t>
            </a:fld>
            <a:endParaRPr lang="ar-IQ"/>
          </a:p>
        </p:txBody>
      </p:sp>
    </p:spTree>
    <p:extLst>
      <p:ext uri="{BB962C8B-B14F-4D97-AF65-F5344CB8AC3E}">
        <p14:creationId xmlns:p14="http://schemas.microsoft.com/office/powerpoint/2010/main" val="3763541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أدغال عملي</a:t>
            </a:r>
            <a:endParaRPr lang="ar-IQ" dirty="0"/>
          </a:p>
        </p:txBody>
      </p:sp>
      <p:sp>
        <p:nvSpPr>
          <p:cNvPr id="3" name="Subtitle 2"/>
          <p:cNvSpPr>
            <a:spLocks noGrp="1"/>
          </p:cNvSpPr>
          <p:nvPr>
            <p:ph type="subTitle" idx="1"/>
          </p:nvPr>
        </p:nvSpPr>
        <p:spPr/>
        <p:txBody>
          <a:bodyPr/>
          <a:lstStyle/>
          <a:p>
            <a:r>
              <a:rPr lang="ar-IQ" dirty="0" smtClean="0"/>
              <a:t>المحاضرة السادسة</a:t>
            </a:r>
            <a:endParaRPr lang="ar-IQ" dirty="0"/>
          </a:p>
        </p:txBody>
      </p:sp>
    </p:spTree>
    <p:extLst>
      <p:ext uri="{BB962C8B-B14F-4D97-AF65-F5344CB8AC3E}">
        <p14:creationId xmlns:p14="http://schemas.microsoft.com/office/powerpoint/2010/main" val="3636247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72955"/>
            <a:ext cx="8596668" cy="5768407"/>
          </a:xfrm>
        </p:spPr>
        <p:txBody>
          <a:bodyPr>
            <a:normAutofit fontScale="85000" lnSpcReduction="10000"/>
          </a:bodyPr>
          <a:lstStyle/>
          <a:p>
            <a:r>
              <a:rPr lang="ar-IQ" b="1" dirty="0"/>
              <a:t>العائلة الفويـــة                                                                                 </a:t>
            </a:r>
            <a:r>
              <a:rPr lang="en-US" b="1" dirty="0" err="1"/>
              <a:t>Rubiaceae</a:t>
            </a:r>
            <a:endParaRPr lang="en-US" dirty="0"/>
          </a:p>
          <a:p>
            <a:r>
              <a:rPr lang="ar-IQ" dirty="0"/>
              <a:t>    من النباتات ذات الفلقتين, ينتمي اليها قرابة </a:t>
            </a:r>
            <a:r>
              <a:rPr lang="en-US" dirty="0"/>
              <a:t>611 </a:t>
            </a:r>
            <a:r>
              <a:rPr lang="ar-IQ" dirty="0"/>
              <a:t>جنسا" و حوالي </a:t>
            </a:r>
            <a:r>
              <a:rPr lang="en-US" dirty="0"/>
              <a:t>13000</a:t>
            </a:r>
            <a:r>
              <a:rPr lang="ar-IQ" dirty="0"/>
              <a:t> نوع, تتمثل العائلة بالجنس الفوة </a:t>
            </a:r>
            <a:r>
              <a:rPr lang="en-US" b="1" i="1" dirty="0" err="1"/>
              <a:t>Rubia</a:t>
            </a:r>
            <a:r>
              <a:rPr lang="ar-IQ" dirty="0"/>
              <a:t> كما أن نبات البن </a:t>
            </a:r>
            <a:r>
              <a:rPr lang="en-US" b="1" i="1" dirty="0" err="1"/>
              <a:t>Coffea</a:t>
            </a:r>
            <a:r>
              <a:rPr lang="ar-IQ" dirty="0"/>
              <a:t> هو من النباتات التابعة لهذه العائلة, من الأدغال التابعة لها : </a:t>
            </a:r>
            <a:endParaRPr lang="en-US" dirty="0"/>
          </a:p>
          <a:p>
            <a:r>
              <a:rPr lang="ar-IQ" b="1" dirty="0"/>
              <a:t>دبيكــــــة   </a:t>
            </a:r>
            <a:r>
              <a:rPr lang="en-US" b="1" dirty="0"/>
              <a:t>Fruited </a:t>
            </a:r>
            <a:r>
              <a:rPr lang="en-US" b="1" dirty="0" err="1"/>
              <a:t>beadstaw</a:t>
            </a:r>
            <a:r>
              <a:rPr lang="en-US" b="1" dirty="0"/>
              <a:t>                                                                          </a:t>
            </a:r>
            <a:endParaRPr lang="en-US" dirty="0"/>
          </a:p>
          <a:p>
            <a:r>
              <a:rPr lang="ar-IQ" b="1" dirty="0"/>
              <a:t>الإسم العلمي :                                                                     </a:t>
            </a:r>
            <a:r>
              <a:rPr lang="en-US" b="1" i="1" dirty="0"/>
              <a:t>Gallium </a:t>
            </a:r>
            <a:r>
              <a:rPr lang="en-US" b="1" i="1" dirty="0" err="1"/>
              <a:t>tinctorium</a:t>
            </a:r>
            <a:endParaRPr lang="en-US" dirty="0"/>
          </a:p>
          <a:p>
            <a:r>
              <a:rPr lang="ar-IQ" b="1" dirty="0"/>
              <a:t>الوصف النباتي :</a:t>
            </a:r>
            <a:endParaRPr lang="en-US" dirty="0"/>
          </a:p>
          <a:p>
            <a:r>
              <a:rPr lang="ar-IQ" dirty="0"/>
              <a:t>    دغل حولي يتكاثر بالبذور, شائع إنتشاره في البساتين المزروعة و الحقول يلتصق بالأجسام إذ يلامسها بسبب وجود شويكات دقيقة, فترة التزهير له بين </a:t>
            </a:r>
            <a:r>
              <a:rPr lang="ar-IQ" b="1" dirty="0"/>
              <a:t>آذار و مايس</a:t>
            </a:r>
            <a:r>
              <a:rPr lang="ar-IQ" dirty="0"/>
              <a:t> .</a:t>
            </a:r>
            <a:endParaRPr lang="en-US" dirty="0"/>
          </a:p>
          <a:p>
            <a:r>
              <a:rPr lang="ar-IQ" b="1" dirty="0"/>
              <a:t>العائلة الشفلحيـــــة                                                                    </a:t>
            </a:r>
            <a:r>
              <a:rPr lang="en-US" b="1" dirty="0" err="1"/>
              <a:t>Capparidaceae</a:t>
            </a:r>
            <a:endParaRPr lang="en-US" dirty="0"/>
          </a:p>
          <a:p>
            <a:r>
              <a:rPr lang="ar-IQ" dirty="0"/>
              <a:t>    نباتات هذه العائلة شجيرات متطاولة مفترشة جزئيا", الفروع ذات عروق سميكة, مكسوة بقشرة غليظة, الخشب متين يميل لونه للإصفرار, الأوراق بيضاوية أو متطاولة, الأزهار خنثى جذابة, الثمار متدرنة .</a:t>
            </a:r>
            <a:endParaRPr lang="en-US" dirty="0"/>
          </a:p>
          <a:p>
            <a:r>
              <a:rPr lang="ar-IQ" b="1" dirty="0"/>
              <a:t>الشفلـــــح (الكبر) </a:t>
            </a:r>
            <a:r>
              <a:rPr lang="en-US" b="1" dirty="0"/>
              <a:t>Common caper                                                                    </a:t>
            </a:r>
            <a:endParaRPr lang="en-US" dirty="0"/>
          </a:p>
          <a:p>
            <a:r>
              <a:rPr lang="ar-IQ" b="1" dirty="0"/>
              <a:t>الإسم العلمي :                                                                        </a:t>
            </a:r>
            <a:r>
              <a:rPr lang="en-US" b="1" i="1" dirty="0" err="1"/>
              <a:t>Capparis</a:t>
            </a:r>
            <a:r>
              <a:rPr lang="en-US" b="1" i="1" dirty="0"/>
              <a:t> </a:t>
            </a:r>
            <a:r>
              <a:rPr lang="en-US" b="1" i="1" dirty="0" err="1"/>
              <a:t>spinosa</a:t>
            </a:r>
            <a:endParaRPr lang="en-US" dirty="0"/>
          </a:p>
          <a:p>
            <a:r>
              <a:rPr lang="ar-IQ" b="1" dirty="0"/>
              <a:t>الوصف النباتي :</a:t>
            </a:r>
            <a:endParaRPr lang="en-US" dirty="0"/>
          </a:p>
          <a:p>
            <a:r>
              <a:rPr lang="ar-IQ" dirty="0"/>
              <a:t>    شجيرات معمرة تتكاثر بالبذور تنمو في الأراضي الرملية و الأراضي المتروكة و القنوات القديمة و الحقول المزروعة, يؤكل من قبل الحيوانات, فترة تزهيره تمتد بين </a:t>
            </a:r>
            <a:r>
              <a:rPr lang="ar-IQ" b="1" dirty="0"/>
              <a:t>نيسان و أيلول</a:t>
            </a:r>
            <a:r>
              <a:rPr lang="ar-IQ" dirty="0"/>
              <a:t>, إرتفاع النبات يتراوح بين </a:t>
            </a:r>
            <a:r>
              <a:rPr lang="en-US" dirty="0"/>
              <a:t>80-50</a:t>
            </a:r>
            <a:r>
              <a:rPr lang="ar-IQ" dirty="0"/>
              <a:t> سم, قطرالشجيرة يتراوح بين </a:t>
            </a:r>
            <a:r>
              <a:rPr lang="en-US" dirty="0"/>
              <a:t>1.5-1</a:t>
            </a:r>
            <a:r>
              <a:rPr lang="ar-IQ" dirty="0"/>
              <a:t> سم, الساق قائمة أو ممتدة ذات أشواك صفراء, الأوراق بسيطة بيضوية الشكل, الأزهاركبيرة بيضاء, الثمار كمثرية أو لبية يتراوح طولها بين </a:t>
            </a:r>
            <a:r>
              <a:rPr lang="en-US" dirty="0"/>
              <a:t>5-2.5</a:t>
            </a:r>
            <a:r>
              <a:rPr lang="ar-IQ" dirty="0"/>
              <a:t> سم ذات لون أخضر داكن و عندما تنضج تنشطر لتكشف عن لب أحمر و بذور سوداء .</a:t>
            </a:r>
            <a:endParaRPr lang="en-US" dirty="0"/>
          </a:p>
          <a:p>
            <a:endParaRPr lang="ar-IQ" dirty="0"/>
          </a:p>
        </p:txBody>
      </p:sp>
    </p:spTree>
    <p:extLst>
      <p:ext uri="{BB962C8B-B14F-4D97-AF65-F5344CB8AC3E}">
        <p14:creationId xmlns:p14="http://schemas.microsoft.com/office/powerpoint/2010/main" val="495508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72955"/>
            <a:ext cx="8596668" cy="5768407"/>
          </a:xfrm>
        </p:spPr>
        <p:txBody>
          <a:bodyPr>
            <a:normAutofit fontScale="92500"/>
          </a:bodyPr>
          <a:lstStyle/>
          <a:p>
            <a:r>
              <a:rPr lang="ar-IQ" b="1" dirty="0"/>
              <a:t>العائلــــــة السعديــــــة                                                                      </a:t>
            </a:r>
            <a:r>
              <a:rPr lang="en-US" b="1" dirty="0" err="1"/>
              <a:t>Cyperaceae</a:t>
            </a:r>
            <a:endParaRPr lang="en-US" dirty="0"/>
          </a:p>
          <a:p>
            <a:r>
              <a:rPr lang="ar-IQ" dirty="0"/>
              <a:t>    من ذوات الفلقة الواحدة, ينتمي إلى هذه العائلة </a:t>
            </a:r>
            <a:r>
              <a:rPr lang="en-US" dirty="0"/>
              <a:t>109</a:t>
            </a:r>
            <a:r>
              <a:rPr lang="ar-IQ" dirty="0"/>
              <a:t> أجناس تتوزع إلى </a:t>
            </a:r>
            <a:r>
              <a:rPr lang="en-US" dirty="0"/>
              <a:t>5500</a:t>
            </a:r>
            <a:r>
              <a:rPr lang="ar-IQ" dirty="0"/>
              <a:t> نوع, موطن هذه الأنواع في المناطق المدارية من آسيا و أمريكا  الجنوبيـــــة, نباتاتها تشبه النجيليات, الأزهار صغيرة غير مميزة و تكون عادة مرتبة في سنيبلات, تتواجد الأجزاء المؤنثة و المذكرة على نفس النبات و من أشهر الأدغال التابعة لهذه العائلة :</a:t>
            </a:r>
            <a:endParaRPr lang="en-US" dirty="0"/>
          </a:p>
          <a:p>
            <a:r>
              <a:rPr lang="ar-IQ" b="1" dirty="0"/>
              <a:t>السعـــــــــد     </a:t>
            </a:r>
            <a:r>
              <a:rPr lang="en-US" b="1" dirty="0"/>
              <a:t>Nut grass                                                                                   </a:t>
            </a:r>
            <a:endParaRPr lang="en-US" dirty="0"/>
          </a:p>
          <a:p>
            <a:r>
              <a:rPr lang="ar-IQ" b="1" dirty="0"/>
              <a:t>الإسم العلمي :                                                                       </a:t>
            </a:r>
            <a:r>
              <a:rPr lang="en-US" b="1" i="1" dirty="0" err="1"/>
              <a:t>Cyperus</a:t>
            </a:r>
            <a:r>
              <a:rPr lang="en-US" b="1" i="1" dirty="0"/>
              <a:t> </a:t>
            </a:r>
            <a:r>
              <a:rPr lang="en-US" b="1" i="1" dirty="0" err="1"/>
              <a:t>rotundus</a:t>
            </a:r>
            <a:endParaRPr lang="en-US" dirty="0"/>
          </a:p>
          <a:p>
            <a:r>
              <a:rPr lang="ar-IQ" b="1" dirty="0"/>
              <a:t>الوصف النباتي :</a:t>
            </a:r>
            <a:endParaRPr lang="en-US" dirty="0"/>
          </a:p>
          <a:p>
            <a:r>
              <a:rPr lang="ar-IQ" dirty="0"/>
              <a:t>    دغل معمر يتكاثر بالدرنات و البذور, الساق الرئيسية مضلعة قائمة صلدة ملساء, تميزه أوراقه الخضراء الداكنة, إرتفاع النبات يتراوح بين </a:t>
            </a:r>
            <a:r>
              <a:rPr lang="en-US" dirty="0"/>
              <a:t>100-60</a:t>
            </a:r>
            <a:r>
              <a:rPr lang="ar-IQ" dirty="0"/>
              <a:t> سم, ينمو في الترب الرطبة, كما أن له نظاما" جذريا" رايزوميا" درنيا" كثيفا" تحت سطح التربة, فترة التزهير له بين </a:t>
            </a:r>
            <a:r>
              <a:rPr lang="ar-IQ" b="1" dirty="0"/>
              <a:t>آذار و حزيران</a:t>
            </a:r>
            <a:r>
              <a:rPr lang="ar-IQ" dirty="0"/>
              <a:t>, الأزهار حمراء بنية أو بنفسجية اللون, قليلا" ما تنتج بذور ناضجة و نادرا" ما تكون قابلة للإنبات إذ إن إنباتها يحتاج إلى وجودها على عمق لا يتجاوز بضعة سنتيمترات من سطح التربة . للنبات درنات صغيرة مستديرة قطرها </a:t>
            </a:r>
            <a:r>
              <a:rPr lang="en-US" dirty="0"/>
              <a:t>1)</a:t>
            </a:r>
            <a:r>
              <a:rPr lang="ar-IQ" dirty="0"/>
              <a:t>) سم بيضاء عصيرية عند تكونها تتحول إللى سوداء يابسة حال نضجها و تنمو الدرنات في الترب السطحية و قد يمتد المجموع الجذري إلى عمق أكثر من متــــر في التربة الطينية و هي وسيلة التكاثر الرئيسية, إذ تستطيع الكمون تحت الظروف الصعبة من حرارة و جفاف و نقص تهوية . تنتقل الدرنات بسهولة بأقدام المزارعين و الحيوانات و بمعدات الزراعة كما تنتشر في مياه الري و الرياح و تشاهد الدرنات طافية أو متناثرة في حقول الرز .</a:t>
            </a:r>
            <a:endParaRPr lang="en-US" dirty="0"/>
          </a:p>
          <a:p>
            <a:endParaRPr lang="ar-IQ" dirty="0"/>
          </a:p>
        </p:txBody>
      </p:sp>
    </p:spTree>
    <p:extLst>
      <p:ext uri="{BB962C8B-B14F-4D97-AF65-F5344CB8AC3E}">
        <p14:creationId xmlns:p14="http://schemas.microsoft.com/office/powerpoint/2010/main" val="263040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8491"/>
            <a:ext cx="8596668" cy="5672872"/>
          </a:xfrm>
        </p:spPr>
        <p:txBody>
          <a:bodyPr>
            <a:normAutofit fontScale="85000" lnSpcReduction="20000"/>
          </a:bodyPr>
          <a:lstStyle/>
          <a:p>
            <a:r>
              <a:rPr lang="ar-IQ" b="1" dirty="0"/>
              <a:t>العائلـــــــة القطيفية                                                                  </a:t>
            </a:r>
            <a:r>
              <a:rPr lang="en-US" b="1" dirty="0" err="1"/>
              <a:t>Amaranthaceae</a:t>
            </a:r>
            <a:endParaRPr lang="en-US" dirty="0"/>
          </a:p>
          <a:p>
            <a:r>
              <a:rPr lang="ar-IQ" b="1" dirty="0"/>
              <a:t>    </a:t>
            </a:r>
            <a:r>
              <a:rPr lang="ar-IQ" dirty="0"/>
              <a:t>عائلة نباتية ضمن رتبة القرنفليات </a:t>
            </a:r>
            <a:r>
              <a:rPr lang="en-US" dirty="0" err="1"/>
              <a:t>Caryophyllales</a:t>
            </a:r>
            <a:r>
              <a:rPr lang="ar-IQ" dirty="0"/>
              <a:t>, من أهم نباتاتها السبانخ إضافة إلى نباتات رعوية مثل القطيفة, و من الأدغال التابعة لهذه العائلة :</a:t>
            </a:r>
            <a:endParaRPr lang="en-US" dirty="0"/>
          </a:p>
          <a:p>
            <a:r>
              <a:rPr lang="ar-IQ" b="1" dirty="0"/>
              <a:t>عرف الديك </a:t>
            </a:r>
            <a:endParaRPr lang="en-US" dirty="0"/>
          </a:p>
          <a:p>
            <a:r>
              <a:rPr lang="ar-IQ" b="1" dirty="0"/>
              <a:t>الإسم العلمي :                                                           </a:t>
            </a:r>
            <a:r>
              <a:rPr lang="en-US" b="1" i="1" dirty="0" err="1"/>
              <a:t>Amaranthus</a:t>
            </a:r>
            <a:r>
              <a:rPr lang="en-US" b="1" i="1" dirty="0"/>
              <a:t> </a:t>
            </a:r>
            <a:r>
              <a:rPr lang="en-US" b="1" i="1" dirty="0" err="1"/>
              <a:t>reteroflexus</a:t>
            </a:r>
            <a:endParaRPr lang="en-US" dirty="0"/>
          </a:p>
          <a:p>
            <a:r>
              <a:rPr lang="ar-IQ" b="1" dirty="0"/>
              <a:t>الوصف النباتي :</a:t>
            </a:r>
            <a:endParaRPr lang="en-US" dirty="0"/>
          </a:p>
          <a:p>
            <a:r>
              <a:rPr lang="ar-IQ" dirty="0"/>
              <a:t>    دغل حولي صيفي وحيد الجنس يتكاثر بالبذور, الساق قائمة و مضلعة غالبا" ما تكون خضراء و قد تميل إلى الحمرة يتراوح إرتفاعها بين </a:t>
            </a:r>
            <a:r>
              <a:rPr lang="en-US" dirty="0"/>
              <a:t>80-20</a:t>
            </a:r>
            <a:r>
              <a:rPr lang="ar-IQ" dirty="0"/>
              <a:t> سم سم ذات تفرعات تصل إلى </a:t>
            </a:r>
            <a:r>
              <a:rPr lang="en-US" dirty="0"/>
              <a:t>15</a:t>
            </a:r>
            <a:r>
              <a:rPr lang="ar-IQ" dirty="0"/>
              <a:t> فرع, الأوراق كبيرة بيضوية الى متطاولة ضيقة في اقعدتها, حوافها متموجة يصل طولها الى </a:t>
            </a:r>
            <a:r>
              <a:rPr lang="en-US" dirty="0"/>
              <a:t>12</a:t>
            </a:r>
            <a:r>
              <a:rPr lang="ar-IQ" dirty="0"/>
              <a:t> سم, فترة تزهير النبات تمتد من </a:t>
            </a:r>
            <a:r>
              <a:rPr lang="ar-IQ" b="1" dirty="0"/>
              <a:t>نيسان</a:t>
            </a:r>
            <a:r>
              <a:rPr lang="ar-IQ" dirty="0"/>
              <a:t> و حتى </a:t>
            </a:r>
            <a:r>
              <a:rPr lang="ar-IQ" b="1" dirty="0"/>
              <a:t>تشرين الأول</a:t>
            </a:r>
            <a:r>
              <a:rPr lang="ar-IQ" dirty="0"/>
              <a:t>, الأزهار كثيفة تتجمع في نورة سنبلية خضراء أو محمرة اللون, الثمار صغيرة حجمها (</a:t>
            </a:r>
            <a:r>
              <a:rPr lang="en-US" dirty="0"/>
              <a:t>(1</a:t>
            </a:r>
            <a:r>
              <a:rPr lang="ar-IQ" dirty="0"/>
              <a:t> سم, و البذور سوداء لا يزيد حجمها عن (</a:t>
            </a:r>
            <a:r>
              <a:rPr lang="en-US" dirty="0"/>
              <a:t>(1</a:t>
            </a:r>
            <a:r>
              <a:rPr lang="ar-IQ" dirty="0"/>
              <a:t> ملم, ينتشر بشكل واسع في الحقول الصيفية المروية و على جوانب الطرق و الأماكن المهملــــــة .</a:t>
            </a:r>
            <a:endParaRPr lang="en-US" dirty="0"/>
          </a:p>
          <a:p>
            <a:r>
              <a:rPr lang="ar-IQ" b="1" dirty="0"/>
              <a:t>العائلة الأرثدية (الوربانية) </a:t>
            </a:r>
            <a:r>
              <a:rPr lang="en-US" b="1" dirty="0" err="1"/>
              <a:t>Verbenaceae</a:t>
            </a:r>
            <a:r>
              <a:rPr lang="en-US" b="1" dirty="0"/>
              <a:t>                                                              </a:t>
            </a:r>
            <a:endParaRPr lang="en-US" dirty="0"/>
          </a:p>
          <a:p>
            <a:r>
              <a:rPr lang="ar-IQ" dirty="0"/>
              <a:t>    عائلة نباتية ضمن رتبة الشفويات, تتكون من حوالي </a:t>
            </a:r>
            <a:r>
              <a:rPr lang="en-US" dirty="0"/>
              <a:t>90</a:t>
            </a:r>
            <a:r>
              <a:rPr lang="ar-IQ" dirty="0"/>
              <a:t> نوعا" أغلب نباتاتها إستوائية تشتمل على عددا" كبيرا" من الأشجار و الشجيرات و الأعشاب, من الأدغال التابعة لهذه العائلة :</a:t>
            </a:r>
            <a:endParaRPr lang="en-US" dirty="0"/>
          </a:p>
          <a:p>
            <a:r>
              <a:rPr lang="ar-IQ" b="1" dirty="0"/>
              <a:t>بربين جداوي     </a:t>
            </a:r>
            <a:r>
              <a:rPr lang="en-US" b="1" dirty="0" err="1"/>
              <a:t>Matgrass</a:t>
            </a:r>
            <a:r>
              <a:rPr lang="en-US" b="1" dirty="0"/>
              <a:t>                                                                                </a:t>
            </a:r>
            <a:endParaRPr lang="en-US" dirty="0"/>
          </a:p>
          <a:p>
            <a:r>
              <a:rPr lang="ar-IQ" b="1" dirty="0"/>
              <a:t>الإسم العلمي :</a:t>
            </a:r>
            <a:r>
              <a:rPr lang="en-US" b="1" i="1" dirty="0"/>
              <a:t>Phyla </a:t>
            </a:r>
            <a:r>
              <a:rPr lang="en-US" b="1" i="1" dirty="0" err="1"/>
              <a:t>nodiflora</a:t>
            </a:r>
            <a:r>
              <a:rPr lang="en-US" b="1" dirty="0"/>
              <a:t>                                                                           </a:t>
            </a:r>
            <a:endParaRPr lang="en-US" dirty="0"/>
          </a:p>
          <a:p>
            <a:r>
              <a:rPr lang="ar-IQ" b="1" dirty="0"/>
              <a:t>الوصف النباتي :</a:t>
            </a:r>
            <a:endParaRPr lang="en-US" dirty="0"/>
          </a:p>
          <a:p>
            <a:r>
              <a:rPr lang="ar-IQ" dirty="0"/>
              <a:t>    دغل معمر يتكاثر بالبذور و هو شائع في الأماكن الرطبة و حقول الرز و الحدائق و الأراضي المروية, تمتد فترة تزهير النبات من </a:t>
            </a:r>
            <a:r>
              <a:rPr lang="ar-IQ" b="1" dirty="0"/>
              <a:t>نيسان</a:t>
            </a:r>
            <a:r>
              <a:rPr lang="ar-IQ" dirty="0"/>
              <a:t> و حتى </a:t>
            </a:r>
            <a:r>
              <a:rPr lang="ar-IQ" b="1" dirty="0"/>
              <a:t>كانون الأول</a:t>
            </a:r>
            <a:r>
              <a:rPr lang="ar-IQ" dirty="0"/>
              <a:t>, الساق زاحفة و الأزهار أرجوانية متجمعة في نورات رأسية </a:t>
            </a:r>
            <a:r>
              <a:rPr lang="ar-IQ" dirty="0" smtClean="0"/>
              <a:t>.</a:t>
            </a:r>
            <a:endParaRPr lang="en-US" dirty="0"/>
          </a:p>
        </p:txBody>
      </p:sp>
    </p:spTree>
    <p:extLst>
      <p:ext uri="{BB962C8B-B14F-4D97-AF65-F5344CB8AC3E}">
        <p14:creationId xmlns:p14="http://schemas.microsoft.com/office/powerpoint/2010/main" val="3391811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32013"/>
            <a:ext cx="8596668" cy="5809350"/>
          </a:xfrm>
        </p:spPr>
        <p:txBody>
          <a:bodyPr/>
          <a:lstStyle/>
          <a:p>
            <a:r>
              <a:rPr lang="ar-IQ" b="1" dirty="0"/>
              <a:t>العائلة العشارية </a:t>
            </a:r>
            <a:r>
              <a:rPr lang="en-US" b="1" dirty="0" err="1"/>
              <a:t>Asclepidaceae</a:t>
            </a:r>
            <a:r>
              <a:rPr lang="en-US" b="1" dirty="0"/>
              <a:t>                                                                         </a:t>
            </a:r>
            <a:endParaRPr lang="en-US" dirty="0"/>
          </a:p>
          <a:p>
            <a:r>
              <a:rPr lang="ar-IQ" dirty="0"/>
              <a:t>    نباتات هذه العائلة شجيرات و أعشاب أزهارها أنبوبية مغطاة من الداخل بشعيرات و غالبا" ما تكون فصوص التويج متحدة عند قمتها, الجزء الأعظم منها قصيرة العمر بينما أنواع </a:t>
            </a:r>
            <a:r>
              <a:rPr lang="ar-IQ" dirty="0" smtClean="0"/>
              <a:t>أخرى </a:t>
            </a:r>
            <a:r>
              <a:rPr lang="ar-IQ" dirty="0"/>
              <a:t>تفتحها يستمر لأيام, تتميز هذه العائلة بثمار مميزة تكون كبيرة مقارنة بحجم الزهرة و تتمتع ببذور مسطحة ذات زغب حريري الملمس, من الأدغال التابعة لهذه العائلة :</a:t>
            </a:r>
            <a:endParaRPr lang="en-US" dirty="0"/>
          </a:p>
          <a:p>
            <a:r>
              <a:rPr lang="ar-IQ" b="1" dirty="0"/>
              <a:t>حلبلاب </a:t>
            </a:r>
            <a:r>
              <a:rPr lang="en-US" b="1" dirty="0" err="1"/>
              <a:t>Cynanchum</a:t>
            </a:r>
            <a:r>
              <a:rPr lang="en-US" b="1" dirty="0"/>
              <a:t>                                                                                       </a:t>
            </a:r>
            <a:endParaRPr lang="en-US" dirty="0"/>
          </a:p>
          <a:p>
            <a:r>
              <a:rPr lang="ar-IQ" b="1" dirty="0"/>
              <a:t>الإسم العلمي :                                                                   </a:t>
            </a:r>
            <a:r>
              <a:rPr lang="en-US" b="1" i="1" dirty="0" err="1"/>
              <a:t>Cynanchum</a:t>
            </a:r>
            <a:r>
              <a:rPr lang="en-US" b="1" i="1" dirty="0"/>
              <a:t> </a:t>
            </a:r>
            <a:r>
              <a:rPr lang="en-US" b="1" i="1" dirty="0" err="1"/>
              <a:t>acutum</a:t>
            </a:r>
            <a:endParaRPr lang="en-US" dirty="0"/>
          </a:p>
          <a:p>
            <a:r>
              <a:rPr lang="ar-IQ" b="1" dirty="0"/>
              <a:t>الوصف النباتي :</a:t>
            </a:r>
            <a:endParaRPr lang="en-US" dirty="0"/>
          </a:p>
          <a:p>
            <a:r>
              <a:rPr lang="ar-IQ" dirty="0"/>
              <a:t>    عشب معمر يتكاثر بالبذور و الرايزومات ينتشر بكثرة في أنحاء العراق و يشاهد في بساتين حبوب محافظة البصرة ملتفا" على النباتات الأخرى النامية على حواف القنوات و الأنهار, فترة تزهيره بين </a:t>
            </a:r>
            <a:r>
              <a:rPr lang="ar-IQ" b="1" dirty="0"/>
              <a:t>أيلول و تشرين الثاني</a:t>
            </a:r>
            <a:r>
              <a:rPr lang="ar-IQ" dirty="0"/>
              <a:t> .</a:t>
            </a:r>
            <a:endParaRPr lang="en-US" dirty="0"/>
          </a:p>
          <a:p>
            <a:endParaRPr lang="ar-IQ" dirty="0"/>
          </a:p>
          <a:p>
            <a:endParaRPr lang="ar-IQ" dirty="0"/>
          </a:p>
        </p:txBody>
      </p:sp>
    </p:spTree>
    <p:extLst>
      <p:ext uri="{BB962C8B-B14F-4D97-AF65-F5344CB8AC3E}">
        <p14:creationId xmlns:p14="http://schemas.microsoft.com/office/powerpoint/2010/main" val="2438357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91069"/>
            <a:ext cx="8596668" cy="5850293"/>
          </a:xfrm>
        </p:spPr>
        <p:txBody>
          <a:bodyPr/>
          <a:lstStyle/>
          <a:p>
            <a:r>
              <a:rPr lang="ar-IQ" b="1" dirty="0"/>
              <a:t>العائلة الخبازية                                                                                 </a:t>
            </a:r>
            <a:r>
              <a:rPr lang="en-US" b="1" dirty="0" err="1"/>
              <a:t>Malvaceae</a:t>
            </a:r>
            <a:endParaRPr lang="en-US" dirty="0"/>
          </a:p>
          <a:p>
            <a:r>
              <a:rPr lang="ar-IQ" dirty="0"/>
              <a:t>    عائلة نباتية تشمل أكثر من </a:t>
            </a:r>
            <a:r>
              <a:rPr lang="en-US" dirty="0"/>
              <a:t>200</a:t>
            </a:r>
            <a:r>
              <a:rPr lang="ar-IQ" dirty="0"/>
              <a:t> جنس و ما يزيد على </a:t>
            </a:r>
            <a:r>
              <a:rPr lang="en-US" dirty="0"/>
              <a:t>2300</a:t>
            </a:r>
            <a:r>
              <a:rPr lang="ar-IQ" dirty="0"/>
              <a:t> نوع, أهم نباتاتها القطن و الباميا, تمتاز بكونها نباتات خشبية ذات أوراق أذنية متعاقبة, أزهارها شعاعية خنثوية خماسية الأجزاء, الأوراق بسيطة كاملة أو مفصصمة تخرج من الساق, يوجد في أغلب الأحيان زغب على الأوراق, التويج الزهري يتكون من خمس بتلات ملتحمة قد تتفرع في نهايتها, من نباتات الأدغال التابعة لهذه العائلة :</a:t>
            </a:r>
            <a:endParaRPr lang="en-US" dirty="0"/>
          </a:p>
          <a:p>
            <a:r>
              <a:rPr lang="ar-IQ" b="1" dirty="0"/>
              <a:t>الخباز </a:t>
            </a:r>
            <a:r>
              <a:rPr lang="en-US" b="1" dirty="0"/>
              <a:t>Cheese weed                                                                                        </a:t>
            </a:r>
            <a:endParaRPr lang="en-US" dirty="0"/>
          </a:p>
          <a:p>
            <a:r>
              <a:rPr lang="ar-IQ" b="1" dirty="0"/>
              <a:t>الإسم العلمي :                                                                        </a:t>
            </a:r>
            <a:r>
              <a:rPr lang="en-US" b="1" i="1" dirty="0" err="1"/>
              <a:t>Malva</a:t>
            </a:r>
            <a:r>
              <a:rPr lang="en-US" b="1" i="1" dirty="0"/>
              <a:t> </a:t>
            </a:r>
            <a:r>
              <a:rPr lang="en-US" b="1" i="1" dirty="0" err="1"/>
              <a:t>parviflora</a:t>
            </a:r>
            <a:endParaRPr lang="en-US" dirty="0"/>
          </a:p>
          <a:p>
            <a:r>
              <a:rPr lang="ar-IQ" b="1" dirty="0"/>
              <a:t>الوصف النباتي :</a:t>
            </a:r>
            <a:endParaRPr lang="en-US" dirty="0"/>
          </a:p>
          <a:p>
            <a:r>
              <a:rPr lang="ar-IQ" dirty="0"/>
              <a:t>    دغل حولي يتكاثر بالبذور ينمو في الحقول المزروعة و الحدائق و الأراضي المتروكة في وسط و جنوب العراق و هو نبات رعوي, فترة تزهيره بين آذار و نيسان, يتراوح إرتفاع النبات بين </a:t>
            </a:r>
            <a:r>
              <a:rPr lang="en-US" dirty="0"/>
              <a:t>60-30</a:t>
            </a:r>
            <a:r>
              <a:rPr lang="ar-IQ" dirty="0"/>
              <a:t> سم, الساق قائمة أو زاحفة, الأوراق ذات أعناق طويلــة دائرية قليلة التفصص مسننة .</a:t>
            </a:r>
            <a:endParaRPr lang="en-US" dirty="0"/>
          </a:p>
          <a:p>
            <a:endParaRPr lang="ar-IQ" dirty="0"/>
          </a:p>
        </p:txBody>
      </p:sp>
    </p:spTree>
    <p:extLst>
      <p:ext uri="{BB962C8B-B14F-4D97-AF65-F5344CB8AC3E}">
        <p14:creationId xmlns:p14="http://schemas.microsoft.com/office/powerpoint/2010/main" val="37247065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TotalTime>
  <Words>971</Words>
  <Application>Microsoft Office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Tahoma</vt:lpstr>
      <vt:lpstr>Trebuchet MS</vt:lpstr>
      <vt:lpstr>Wingdings 3</vt:lpstr>
      <vt:lpstr>Facet</vt:lpstr>
      <vt:lpstr>أدغال عملي</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أدغال عملي</dc:title>
  <dc:creator>City Centre</dc:creator>
  <cp:lastModifiedBy>City Centre</cp:lastModifiedBy>
  <cp:revision>7</cp:revision>
  <dcterms:created xsi:type="dcterms:W3CDTF">2018-03-09T13:02:34Z</dcterms:created>
  <dcterms:modified xsi:type="dcterms:W3CDTF">2018-03-09T13:06:17Z</dcterms:modified>
</cp:coreProperties>
</file>